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71" r:id="rId3"/>
    <p:sldId id="270" r:id="rId4"/>
    <p:sldId id="272" r:id="rId5"/>
    <p:sldId id="273" r:id="rId6"/>
    <p:sldId id="274" r:id="rId7"/>
    <p:sldId id="275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3" r:id="rId24"/>
    <p:sldId id="294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5" r:id="rId34"/>
    <p:sldId id="306" r:id="rId35"/>
    <p:sldId id="307" r:id="rId36"/>
    <p:sldId id="309" r:id="rId37"/>
    <p:sldId id="310" r:id="rId38"/>
    <p:sldId id="311" r:id="rId39"/>
    <p:sldId id="312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D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Orta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Açık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1579" autoAdjust="0"/>
  </p:normalViewPr>
  <p:slideViewPr>
    <p:cSldViewPr snapToGrid="0">
      <p:cViewPr varScale="1">
        <p:scale>
          <a:sx n="91" d="100"/>
          <a:sy n="91" d="100"/>
        </p:scale>
        <p:origin x="1302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F576-AE14-466D-AA6B-335273622B21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BD3E-EF63-48CD-BA60-F7ED6F94E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7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9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066D-271F-4C1A-B89A-0705A7689EE9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C7403-F6BA-4F25-BF57-4305E04DD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.png"/><Relationship Id="rId5" Type="http://schemas.openxmlformats.org/officeDocument/2006/relationships/image" Target="../media/image41.jp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24" y="471790"/>
            <a:ext cx="4774603" cy="2539682"/>
          </a:xfrm>
          <a:prstGeom prst="rect">
            <a:avLst/>
          </a:prstGeom>
        </p:spPr>
      </p:pic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2868261" y="3273216"/>
            <a:ext cx="5946728" cy="1151639"/>
          </a:xfrm>
        </p:spPr>
        <p:txBody>
          <a:bodyPr>
            <a:normAutofit fontScale="90000"/>
          </a:bodyPr>
          <a:lstStyle/>
          <a:p>
            <a:r>
              <a:rPr lang="tr-TR" sz="4200" b="1" dirty="0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 </a:t>
            </a:r>
            <a:br>
              <a:rPr lang="tr-TR" sz="4200" b="1" dirty="0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tr-TR" sz="4200" b="1" dirty="0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Giriş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11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12949" y="1653633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 3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5" name="Grup 4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8" name="Grup 7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Metin kutusu 5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2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REGRESYON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76672"/>
            <a:ext cx="9144000" cy="605028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56040" y="2788125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Oval 4"/>
          <p:cNvSpPr/>
          <p:nvPr/>
        </p:nvSpPr>
        <p:spPr>
          <a:xfrm>
            <a:off x="6457782" y="3238469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Düz Bağlayıcı 6"/>
          <p:cNvCxnSpPr>
            <a:stCxn id="4" idx="4"/>
            <a:endCxn id="5" idx="0"/>
          </p:cNvCxnSpPr>
          <p:nvPr/>
        </p:nvCxnSpPr>
        <p:spPr>
          <a:xfrm>
            <a:off x="6528048" y="2932141"/>
            <a:ext cx="1742" cy="3063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Metin kutusu 10"/>
          <p:cNvSpPr txBox="1"/>
          <p:nvPr/>
        </p:nvSpPr>
        <p:spPr>
          <a:xfrm>
            <a:off x="6384032" y="2420889"/>
            <a:ext cx="288032" cy="367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?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7896200" y="5085184"/>
            <a:ext cx="23042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Consolas" panose="020B0609020204030204" pitchFamily="49" charset="0"/>
                <a:cs typeface="Consolas" panose="020B0609020204030204" pitchFamily="49" charset="0"/>
              </a:rPr>
              <a:t>Y = 0.125X + 5</a:t>
            </a:r>
          </a:p>
        </p:txBody>
      </p:sp>
    </p:spTree>
    <p:extLst>
      <p:ext uri="{BB962C8B-B14F-4D97-AF65-F5344CB8AC3E}">
        <p14:creationId xmlns:p14="http://schemas.microsoft.com/office/powerpoint/2010/main" val="18234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0729"/>
            <a:ext cx="9144000" cy="5049795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27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57800" y="116633"/>
            <a:ext cx="4318301" cy="324035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1"/>
          <a:stretch/>
        </p:blipFill>
        <p:spPr>
          <a:xfrm>
            <a:off x="6799468" y="2287867"/>
            <a:ext cx="4012548" cy="3552449"/>
          </a:xfrm>
          <a:prstGeom prst="rect">
            <a:avLst/>
          </a:prstGeom>
        </p:spPr>
      </p:pic>
      <p:sp>
        <p:nvSpPr>
          <p:cNvPr id="6" name="Yukarı Bükülü Ok 5"/>
          <p:cNvSpPr/>
          <p:nvPr/>
        </p:nvSpPr>
        <p:spPr>
          <a:xfrm rot="5400000">
            <a:off x="5060470" y="3312325"/>
            <a:ext cx="1368152" cy="1457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15880" y="476672"/>
            <a:ext cx="57961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KARAR AĞACI</a:t>
            </a:r>
          </a:p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ÖRNEK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up 17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9" name="Dikdörtgen 18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3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9" r="12594"/>
          <a:stretch/>
        </p:blipFill>
        <p:spPr>
          <a:xfrm flipH="1">
            <a:off x="1991113" y="2243953"/>
            <a:ext cx="1656184" cy="293317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r="16532"/>
          <a:stretch/>
        </p:blipFill>
        <p:spPr>
          <a:xfrm>
            <a:off x="8184233" y="2494651"/>
            <a:ext cx="2356117" cy="2954999"/>
          </a:xfrm>
          <a:prstGeom prst="rect">
            <a:avLst/>
          </a:prstGeom>
        </p:spPr>
      </p:pic>
      <p:sp>
        <p:nvSpPr>
          <p:cNvPr id="17" name="Sağ Ok 16"/>
          <p:cNvSpPr/>
          <p:nvPr/>
        </p:nvSpPr>
        <p:spPr>
          <a:xfrm rot="1690105">
            <a:off x="5774206" y="2526872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ağ Ok 17"/>
          <p:cNvSpPr/>
          <p:nvPr/>
        </p:nvSpPr>
        <p:spPr>
          <a:xfrm>
            <a:off x="5710859" y="3782763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Sağ Ok 18"/>
          <p:cNvSpPr/>
          <p:nvPr/>
        </p:nvSpPr>
        <p:spPr>
          <a:xfrm rot="19609303">
            <a:off x="5854225" y="4994470"/>
            <a:ext cx="1152129" cy="366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Metin kutusu 19"/>
          <p:cNvSpPr txBox="1"/>
          <p:nvPr/>
        </p:nvSpPr>
        <p:spPr>
          <a:xfrm>
            <a:off x="7007004" y="3710539"/>
            <a:ext cx="1108467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rgbClr val="00B05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OYNA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1801393" y="1585011"/>
            <a:ext cx="203562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rgbClr val="00B050"/>
                </a:solidFill>
              </a:rPr>
              <a:t>BU HAVADA GOLF OYNANIR MI?</a:t>
            </a:r>
          </a:p>
        </p:txBody>
      </p:sp>
      <p:grpSp>
        <p:nvGrpSpPr>
          <p:cNvPr id="27" name="Grup 26"/>
          <p:cNvGrpSpPr/>
          <p:nvPr/>
        </p:nvGrpSpPr>
        <p:grpSpPr>
          <a:xfrm>
            <a:off x="4405115" y="1078824"/>
            <a:ext cx="1327599" cy="1540776"/>
            <a:chOff x="2881114" y="1078824"/>
            <a:chExt cx="1327599" cy="1540776"/>
          </a:xfrm>
        </p:grpSpPr>
        <p:grpSp>
          <p:nvGrpSpPr>
            <p:cNvPr id="10" name="Grup 9"/>
            <p:cNvGrpSpPr/>
            <p:nvPr/>
          </p:nvGrpSpPr>
          <p:grpSpPr>
            <a:xfrm>
              <a:off x="2915816" y="1196752"/>
              <a:ext cx="1292897" cy="1422848"/>
              <a:chOff x="2915816" y="1186298"/>
              <a:chExt cx="1292897" cy="1433302"/>
            </a:xfrm>
          </p:grpSpPr>
          <p:pic>
            <p:nvPicPr>
              <p:cNvPr id="7" name="Resim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9" name="Metin kutusu 8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2" name="Metin kutusu 21"/>
            <p:cNvSpPr txBox="1"/>
            <p:nvPr/>
          </p:nvSpPr>
          <p:spPr>
            <a:xfrm>
              <a:off x="2881114" y="1078824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Ağaç-1</a:t>
              </a:r>
            </a:p>
          </p:txBody>
        </p:sp>
      </p:grpSp>
      <p:grpSp>
        <p:nvGrpSpPr>
          <p:cNvPr id="26" name="Grup 25"/>
          <p:cNvGrpSpPr/>
          <p:nvPr/>
        </p:nvGrpSpPr>
        <p:grpSpPr>
          <a:xfrm>
            <a:off x="4439385" y="2800684"/>
            <a:ext cx="1368582" cy="1469995"/>
            <a:chOff x="2915385" y="2800683"/>
            <a:chExt cx="1368582" cy="1469995"/>
          </a:xfrm>
        </p:grpSpPr>
        <p:grpSp>
          <p:nvGrpSpPr>
            <p:cNvPr id="11" name="Grup 10"/>
            <p:cNvGrpSpPr/>
            <p:nvPr/>
          </p:nvGrpSpPr>
          <p:grpSpPr>
            <a:xfrm>
              <a:off x="2991070" y="2847830"/>
              <a:ext cx="1292897" cy="1422848"/>
              <a:chOff x="2915816" y="1186298"/>
              <a:chExt cx="1292897" cy="1433302"/>
            </a:xfrm>
          </p:grpSpPr>
          <p:pic>
            <p:nvPicPr>
              <p:cNvPr id="12" name="Resim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3" name="Metin kutusu 12"/>
              <p:cNvSpPr txBox="1"/>
              <p:nvPr/>
            </p:nvSpPr>
            <p:spPr>
              <a:xfrm>
                <a:off x="2932104" y="2132856"/>
                <a:ext cx="1132593" cy="3720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FF0000"/>
                    </a:solidFill>
                  </a:rPr>
                  <a:t>OYNAMA</a:t>
                </a:r>
              </a:p>
            </p:txBody>
          </p:sp>
        </p:grpSp>
        <p:sp>
          <p:nvSpPr>
            <p:cNvPr id="23" name="Metin kutusu 22"/>
            <p:cNvSpPr txBox="1"/>
            <p:nvPr/>
          </p:nvSpPr>
          <p:spPr>
            <a:xfrm>
              <a:off x="2915385" y="2800683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Ağaç-2</a:t>
              </a:r>
            </a:p>
          </p:txBody>
        </p:sp>
      </p:grpSp>
      <p:grpSp>
        <p:nvGrpSpPr>
          <p:cNvPr id="25" name="Grup 24"/>
          <p:cNvGrpSpPr/>
          <p:nvPr/>
        </p:nvGrpSpPr>
        <p:grpSpPr>
          <a:xfrm>
            <a:off x="4466873" y="4706817"/>
            <a:ext cx="1364657" cy="1422848"/>
            <a:chOff x="2942872" y="4706817"/>
            <a:chExt cx="1364657" cy="1422848"/>
          </a:xfrm>
        </p:grpSpPr>
        <p:grpSp>
          <p:nvGrpSpPr>
            <p:cNvPr id="14" name="Grup 13"/>
            <p:cNvGrpSpPr/>
            <p:nvPr/>
          </p:nvGrpSpPr>
          <p:grpSpPr>
            <a:xfrm>
              <a:off x="3014632" y="4706817"/>
              <a:ext cx="1292897" cy="1422848"/>
              <a:chOff x="2915816" y="1186298"/>
              <a:chExt cx="1292897" cy="1433302"/>
            </a:xfrm>
          </p:grpSpPr>
          <p:pic>
            <p:nvPicPr>
              <p:cNvPr id="15" name="Resim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1186298"/>
                <a:ext cx="1292897" cy="1433302"/>
              </a:xfrm>
              <a:prstGeom prst="rect">
                <a:avLst/>
              </a:prstGeom>
            </p:spPr>
          </p:pic>
          <p:sp>
            <p:nvSpPr>
              <p:cNvPr id="16" name="Metin kutusu 15"/>
              <p:cNvSpPr txBox="1"/>
              <p:nvPr/>
            </p:nvSpPr>
            <p:spPr>
              <a:xfrm>
                <a:off x="2932105" y="2132856"/>
                <a:ext cx="792088" cy="3693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>
                    <a:solidFill>
                      <a:srgbClr val="00B050"/>
                    </a:solidFill>
                  </a:rPr>
                  <a:t>OYNA</a:t>
                </a:r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2942872" y="4706817"/>
              <a:ext cx="792088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>
                  <a:solidFill>
                    <a:srgbClr val="00B050"/>
                  </a:solidFill>
                </a:rPr>
                <a:t>Ağaç-3</a:t>
              </a:r>
            </a:p>
          </p:txBody>
        </p:sp>
      </p:grpSp>
      <p:cxnSp>
        <p:nvCxnSpPr>
          <p:cNvPr id="28" name="Düz Bağlayıcı 2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 28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30" name="Grup 29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32" name="Dikdörtgen 31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33" name="Grup 32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34" name="Resim 33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3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1" name="Metin kutusu 30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6" name="Grup 35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37" name="Dikdörtgen 36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03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7411" b="6132"/>
          <a:stretch/>
        </p:blipFill>
        <p:spPr>
          <a:xfrm>
            <a:off x="1919537" y="1628800"/>
            <a:ext cx="8472829" cy="403244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9" name="Dikdörtgen 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up 12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4" name="Dikdörtgen 13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9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LOJİSTİK REGRESYON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"/>
          <a:stretch/>
        </p:blipFill>
        <p:spPr>
          <a:xfrm>
            <a:off x="2063552" y="1124744"/>
            <a:ext cx="7797800" cy="4666456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9" name="Dikdörtgen 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up 12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4" name="Dikdörtgen 13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1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27648" y="184285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K-EN YAKIN KOMŞU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584" y="830616"/>
            <a:ext cx="6495579" cy="4871684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00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483967" y="442765"/>
            <a:ext cx="76980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NAIVE BAYES TEOREMİ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1556792"/>
            <a:ext cx="8106841" cy="374441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9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SUPPORT VECTOR MACHINES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9" t="8455" r="8751" b="3729"/>
          <a:stretch/>
        </p:blipFill>
        <p:spPr>
          <a:xfrm>
            <a:off x="3492500" y="1677002"/>
            <a:ext cx="5029200" cy="4038601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6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 1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6" name="Grup 5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4" name="Resim 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Unvan 1"/>
          <p:cNvSpPr>
            <a:spLocks noGrp="1"/>
          </p:cNvSpPr>
          <p:nvPr>
            <p:ph type="ctrTitle"/>
          </p:nvPr>
        </p:nvSpPr>
        <p:spPr>
          <a:xfrm>
            <a:off x="1452030" y="208280"/>
            <a:ext cx="9144000" cy="675975"/>
          </a:xfrm>
        </p:spPr>
        <p:txBody>
          <a:bodyPr>
            <a:normAutofit/>
          </a:bodyPr>
          <a:lstStyle/>
          <a:p>
            <a:r>
              <a:rPr lang="tr-TR" sz="4200" b="1" dirty="0" err="1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Spark</a:t>
            </a:r>
            <a:r>
              <a:rPr lang="tr-TR" sz="4200" b="1" dirty="0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tr-TR" sz="4200" b="1" dirty="0" err="1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Stack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 1"/>
          <p:cNvGrpSpPr/>
          <p:nvPr/>
        </p:nvGrpSpPr>
        <p:grpSpPr>
          <a:xfrm>
            <a:off x="1941112" y="2329492"/>
            <a:ext cx="8382082" cy="2990954"/>
            <a:chOff x="1941112" y="2329492"/>
            <a:chExt cx="8382082" cy="2990954"/>
          </a:xfrm>
        </p:grpSpPr>
        <p:grpSp>
          <p:nvGrpSpPr>
            <p:cNvPr id="22" name="Grup 21"/>
            <p:cNvGrpSpPr/>
            <p:nvPr/>
          </p:nvGrpSpPr>
          <p:grpSpPr>
            <a:xfrm>
              <a:off x="1941112" y="3513700"/>
              <a:ext cx="8382082" cy="1806746"/>
              <a:chOff x="1329212" y="4400117"/>
              <a:chExt cx="11958267" cy="699782"/>
            </a:xfrm>
          </p:grpSpPr>
          <p:sp>
            <p:nvSpPr>
              <p:cNvPr id="23" name="Dikdörtgen 22"/>
              <p:cNvSpPr/>
              <p:nvPr/>
            </p:nvSpPr>
            <p:spPr>
              <a:xfrm>
                <a:off x="1329212" y="4400117"/>
                <a:ext cx="11958267" cy="6997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Dikdörtgen 23"/>
              <p:cNvSpPr/>
              <p:nvPr/>
            </p:nvSpPr>
            <p:spPr>
              <a:xfrm>
                <a:off x="1393256" y="4417521"/>
                <a:ext cx="11851199" cy="66303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etin kutusu 24"/>
              <p:cNvSpPr txBox="1"/>
              <p:nvPr/>
            </p:nvSpPr>
            <p:spPr>
              <a:xfrm>
                <a:off x="1638676" y="4480528"/>
                <a:ext cx="11605778" cy="39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sz="2400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sz="2400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  <a:r>
                  <a:rPr lang="tr-TR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tr-TR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Unstructured</a:t>
                </a:r>
                <a:r>
                  <a:rPr lang="tr-TR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tr-T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RDD,</a:t>
                </a:r>
                <a:r>
                  <a:rPr lang="tr-TR" dirty="0"/>
                  <a:t> </a:t>
                </a:r>
                <a:r>
                  <a:rPr lang="tr-TR" dirty="0" err="1"/>
                  <a:t>Accumulators</a:t>
                </a:r>
                <a:r>
                  <a:rPr lang="tr-TR" dirty="0"/>
                  <a:t>, </a:t>
                </a:r>
                <a:r>
                  <a:rPr lang="tr-TR" dirty="0" err="1"/>
                  <a:t>and</a:t>
                </a:r>
                <a:r>
                  <a:rPr lang="tr-TR" dirty="0"/>
                  <a:t> Broadcast </a:t>
                </a:r>
                <a:r>
                  <a:rPr lang="tr-TR" dirty="0" err="1" smtClean="0"/>
                  <a:t>variables</a:t>
                </a:r>
                <a:endParaRPr lang="tr-TR" dirty="0" smtClean="0"/>
              </a:p>
              <a:p>
                <a:pPr algn="ctr"/>
                <a:r>
                  <a:rPr lang="tr-TR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Structured</a:t>
                </a:r>
                <a:r>
                  <a:rPr lang="tr-TR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tr-T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dirty="0" err="1" smtClean="0"/>
                  <a:t>DataFrames</a:t>
                </a:r>
                <a:r>
                  <a:rPr lang="tr-TR" dirty="0"/>
                  <a:t>, </a:t>
                </a:r>
                <a:r>
                  <a:rPr lang="tr-TR" dirty="0" err="1"/>
                  <a:t>Datasets</a:t>
                </a:r>
                <a:r>
                  <a:rPr lang="tr-TR" dirty="0"/>
                  <a:t>, </a:t>
                </a:r>
                <a:r>
                  <a:rPr lang="tr-TR" dirty="0" err="1"/>
                  <a:t>Spark</a:t>
                </a:r>
                <a:r>
                  <a:rPr lang="tr-TR" dirty="0"/>
                  <a:t> SQL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up 37"/>
            <p:cNvGrpSpPr/>
            <p:nvPr/>
          </p:nvGrpSpPr>
          <p:grpSpPr>
            <a:xfrm>
              <a:off x="1957836" y="2338820"/>
              <a:ext cx="1960704" cy="1061407"/>
              <a:chOff x="857316" y="4427827"/>
              <a:chExt cx="10492046" cy="643194"/>
            </a:xfrm>
          </p:grpSpPr>
          <p:sp>
            <p:nvSpPr>
              <p:cNvPr id="39" name="Dikdörtgen 38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Dikdörtgen 39"/>
              <p:cNvSpPr/>
              <p:nvPr/>
            </p:nvSpPr>
            <p:spPr>
              <a:xfrm>
                <a:off x="1008048" y="4454716"/>
                <a:ext cx="10244737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Metin kutusu 40"/>
              <p:cNvSpPr txBox="1"/>
              <p:nvPr/>
            </p:nvSpPr>
            <p:spPr>
              <a:xfrm>
                <a:off x="1085805" y="4557560"/>
                <a:ext cx="9915457" cy="35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SQL</a:t>
                </a:r>
                <a:endParaRPr lang="en-US" b="1" dirty="0">
                  <a:solidFill>
                    <a:srgbClr val="CD1F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up 53"/>
            <p:cNvGrpSpPr/>
            <p:nvPr/>
          </p:nvGrpSpPr>
          <p:grpSpPr>
            <a:xfrm>
              <a:off x="3930649" y="2341990"/>
              <a:ext cx="2079506" cy="1061407"/>
              <a:chOff x="857316" y="4427827"/>
              <a:chExt cx="10642779" cy="643194"/>
            </a:xfrm>
          </p:grpSpPr>
          <p:sp>
            <p:nvSpPr>
              <p:cNvPr id="55" name="Dikdörtgen 54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Dikdörtgen 55"/>
              <p:cNvSpPr/>
              <p:nvPr/>
            </p:nvSpPr>
            <p:spPr>
              <a:xfrm>
                <a:off x="992102" y="4454716"/>
                <a:ext cx="10357260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Metin kutusu 56"/>
              <p:cNvSpPr txBox="1"/>
              <p:nvPr/>
            </p:nvSpPr>
            <p:spPr>
              <a:xfrm>
                <a:off x="1085807" y="4557560"/>
                <a:ext cx="10414288" cy="35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MLlib</a:t>
                </a:r>
                <a:endParaRPr lang="en-US" b="1" dirty="0">
                  <a:solidFill>
                    <a:srgbClr val="CD1F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up 57"/>
            <p:cNvGrpSpPr/>
            <p:nvPr/>
          </p:nvGrpSpPr>
          <p:grpSpPr>
            <a:xfrm>
              <a:off x="6037196" y="2334736"/>
              <a:ext cx="2129332" cy="1061407"/>
              <a:chOff x="857316" y="4427827"/>
              <a:chExt cx="10642779" cy="643194"/>
            </a:xfrm>
          </p:grpSpPr>
          <p:sp>
            <p:nvSpPr>
              <p:cNvPr id="59" name="Dikdörtgen 58"/>
              <p:cNvSpPr/>
              <p:nvPr/>
            </p:nvSpPr>
            <p:spPr>
              <a:xfrm>
                <a:off x="857316" y="4427827"/>
                <a:ext cx="10492046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Dikdörtgen 59"/>
              <p:cNvSpPr/>
              <p:nvPr/>
            </p:nvSpPr>
            <p:spPr>
              <a:xfrm>
                <a:off x="1008048" y="4454716"/>
                <a:ext cx="10341314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Metin kutusu 60"/>
              <p:cNvSpPr txBox="1"/>
              <p:nvPr/>
            </p:nvSpPr>
            <p:spPr>
              <a:xfrm>
                <a:off x="1085807" y="4557560"/>
                <a:ext cx="10414288" cy="35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Streaming</a:t>
                </a:r>
                <a:endParaRPr lang="en-US" b="1" dirty="0">
                  <a:solidFill>
                    <a:srgbClr val="CD1F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up 61"/>
            <p:cNvGrpSpPr/>
            <p:nvPr/>
          </p:nvGrpSpPr>
          <p:grpSpPr>
            <a:xfrm>
              <a:off x="8193862" y="2329492"/>
              <a:ext cx="2129332" cy="1061407"/>
              <a:chOff x="857316" y="4427827"/>
              <a:chExt cx="10642779" cy="643194"/>
            </a:xfrm>
          </p:grpSpPr>
          <p:sp>
            <p:nvSpPr>
              <p:cNvPr id="63" name="Dikdörtgen 62"/>
              <p:cNvSpPr/>
              <p:nvPr/>
            </p:nvSpPr>
            <p:spPr>
              <a:xfrm>
                <a:off x="857316" y="4427827"/>
                <a:ext cx="10642779" cy="64319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ikdörtgen 63"/>
              <p:cNvSpPr/>
              <p:nvPr/>
            </p:nvSpPr>
            <p:spPr>
              <a:xfrm>
                <a:off x="1008046" y="4454716"/>
                <a:ext cx="10341314" cy="59099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Metin kutusu 64"/>
              <p:cNvSpPr txBox="1"/>
              <p:nvPr/>
            </p:nvSpPr>
            <p:spPr>
              <a:xfrm>
                <a:off x="1085807" y="4557560"/>
                <a:ext cx="10414288" cy="359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Spark</a:t>
                </a:r>
                <a:r>
                  <a:rPr lang="tr-TR" b="1" dirty="0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tr-TR" b="1" dirty="0" err="1" smtClean="0">
                    <a:solidFill>
                      <a:srgbClr val="CD1F2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GraphX</a:t>
                </a:r>
                <a:endParaRPr lang="en-US" b="1" dirty="0">
                  <a:solidFill>
                    <a:srgbClr val="CD1F2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Oval 2"/>
          <p:cNvSpPr/>
          <p:nvPr/>
        </p:nvSpPr>
        <p:spPr>
          <a:xfrm>
            <a:off x="3857852" y="1892299"/>
            <a:ext cx="2149186" cy="17824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 3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5" name="Grup 4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8" name="Grup 7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Metin kutusu 5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1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51584" y="476673"/>
            <a:ext cx="71287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6755" r="7102" b="4038"/>
          <a:stretch/>
        </p:blipFill>
        <p:spPr>
          <a:xfrm>
            <a:off x="2990676" y="1677002"/>
            <a:ext cx="6489700" cy="443230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2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364954" y="344537"/>
            <a:ext cx="77823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250061"/>
            <a:ext cx="2337830" cy="1944216"/>
          </a:xfrm>
          <a:prstGeom prst="rect">
            <a:avLst/>
          </a:prstGeom>
        </p:spPr>
      </p:pic>
      <p:sp>
        <p:nvSpPr>
          <p:cNvPr id="4" name="Sağ Ok 3"/>
          <p:cNvSpPr/>
          <p:nvPr/>
        </p:nvSpPr>
        <p:spPr>
          <a:xfrm>
            <a:off x="4185358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9" y="1296798"/>
            <a:ext cx="2382983" cy="18507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1263065"/>
            <a:ext cx="2493095" cy="1931212"/>
          </a:xfrm>
          <a:prstGeom prst="rect">
            <a:avLst/>
          </a:prstGeom>
        </p:spPr>
      </p:pic>
      <p:sp>
        <p:nvSpPr>
          <p:cNvPr id="7" name="Sağ Ok 6"/>
          <p:cNvSpPr/>
          <p:nvPr/>
        </p:nvSpPr>
        <p:spPr>
          <a:xfrm>
            <a:off x="7321815" y="206063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03" y="4028481"/>
            <a:ext cx="2709119" cy="2184482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 rot="6129526">
            <a:off x="9000541" y="356366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 rot="10800000">
            <a:off x="6121089" y="4793827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54" y="3599465"/>
            <a:ext cx="3027375" cy="2510005"/>
          </a:xfrm>
          <a:prstGeom prst="rect">
            <a:avLst/>
          </a:prstGeom>
        </p:spPr>
      </p:pic>
      <p:cxnSp>
        <p:nvCxnSpPr>
          <p:cNvPr id="12" name="Düz Bağlayıcı 11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 12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4" name="Grup 13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6" name="Dikdörtgen 15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7" name="Grup 16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8" name="Resim 17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9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5" name="Metin kutusu 14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" name="Grup 19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21" name="Dikdörtgen 20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K-ORTALAMALAR KÜMELEME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55" y="1182324"/>
            <a:ext cx="6493696" cy="4812728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5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6"/>
            <a:ext cx="784887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PRINCIPAL COMPONENT ANALYSIS </a:t>
            </a:r>
          </a:p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(TEMEL BİLEŞENLER ANALİZİ)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7" y="1628800"/>
            <a:ext cx="7035782" cy="4032448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9" name="Dikdörtgen 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up 12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4" name="Dikdörtgen 13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8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LEARNING (PEKİŞTİRMELİ ÖĞRENME) METODLARI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 3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5" name="Grup 4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8" name="Grup 7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Metin kutusu 5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4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703512" y="332657"/>
            <a:ext cx="792088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REINFORCEMENT LEARNING 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196752"/>
            <a:ext cx="6351106" cy="4536504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0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702439" y="2420888"/>
            <a:ext cx="84296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44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</a:t>
            </a:r>
          </a:p>
        </p:txBody>
      </p:sp>
      <p:cxnSp>
        <p:nvCxnSpPr>
          <p:cNvPr id="3" name="Düz Bağlayıcı 2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 3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5" name="Grup 4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7" name="Dikdörtgen 6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8" name="Grup 7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6" name="Metin kutusu 5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4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54" y="588999"/>
            <a:ext cx="5340068" cy="2286217"/>
          </a:xfrm>
          <a:prstGeom prst="rect">
            <a:avLst/>
          </a:prstGeom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241264" y="0"/>
            <a:ext cx="94934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YAPAY SİNİR AĞLARI (NEURAL NETWORKS)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919"/>
          <a:stretch/>
        </p:blipFill>
        <p:spPr>
          <a:xfrm>
            <a:off x="2423592" y="2875215"/>
            <a:ext cx="6888392" cy="3816424"/>
          </a:xfrm>
          <a:prstGeom prst="rect">
            <a:avLst/>
          </a:prstGeom>
        </p:spPr>
      </p:pic>
      <p:cxnSp>
        <p:nvCxnSpPr>
          <p:cNvPr id="6" name="Düz Bağlayıcı 5"/>
          <p:cNvCxnSpPr/>
          <p:nvPr/>
        </p:nvCxnSpPr>
        <p:spPr>
          <a:xfrm>
            <a:off x="1524000" y="2875215"/>
            <a:ext cx="9144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4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135561" y="5485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2132856"/>
            <a:ext cx="8057111" cy="302433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4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102217" y="1994843"/>
            <a:ext cx="3525474" cy="2169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dirty="0">
                <a:latin typeface="Arial" panose="020B0604020202020204" pitchFamily="34" charset="0"/>
                <a:cs typeface="Arial" panose="020B0604020202020204" pitchFamily="34" charset="0"/>
              </a:rPr>
              <a:t>Bilgisayarlar yardımıyla veriye dayalı öğrenmeyi olanaklı kılan algoritmaların tasarım ve geliştirme süreçlerini konu edinen bir bilim dalıdır.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53" y="1772817"/>
            <a:ext cx="4762500" cy="3571875"/>
          </a:xfrm>
          <a:prstGeom prst="rect">
            <a:avLst/>
          </a:prstGeom>
        </p:spPr>
      </p:pic>
      <p:sp>
        <p:nvSpPr>
          <p:cNvPr id="5" name="Unvan 1"/>
          <p:cNvSpPr txBox="1">
            <a:spLocks/>
          </p:cNvSpPr>
          <p:nvPr/>
        </p:nvSpPr>
        <p:spPr>
          <a:xfrm>
            <a:off x="1363130" y="398780"/>
            <a:ext cx="9144000" cy="6759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4200" b="1" dirty="0" smtClean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 Learning</a:t>
            </a:r>
            <a:endParaRPr lang="en-US" sz="4200" b="1" dirty="0">
              <a:solidFill>
                <a:srgbClr val="CD1F26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 7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0" name="Grup 9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2" name="Dikdörtgen 11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3" name="Grup 12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4" name="Resim 1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5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1" name="Metin kutusu 10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Grup 15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7" name="Dikdörtgen 16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1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063552" y="332657"/>
            <a:ext cx="7848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DEEP LEARNING (DERİN ÖĞRENME)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1844824"/>
            <a:ext cx="6600825" cy="3219450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3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sp>
        <p:nvSpPr>
          <p:cNvPr id="6" name="Dikdörtgen 5"/>
          <p:cNvSpPr/>
          <p:nvPr/>
        </p:nvSpPr>
        <p:spPr>
          <a:xfrm>
            <a:off x="2426516" y="1050613"/>
            <a:ext cx="7272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Olanı tanımlar, görselleştirir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>
                <a:latin typeface="Arial" panose="020B0604020202020204" pitchFamily="34" charset="0"/>
                <a:cs typeface="Arial" panose="020B0604020202020204" pitchFamily="34" charset="0"/>
              </a:rPr>
              <a:t>Aggregations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OLAP Küpleri,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Predictive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Öngörme,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 tahmini, 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Prescriptive</a:t>
            </a: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Tahmine ilave olarak alınacak önlemi söyleme</a:t>
            </a: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Trafik yoğunluğunda daha iyi yol önerme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0" name="Dikdörtgen 9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1" name="Grup 10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2" name="Resim 11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3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Grup 13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5" name="Dikdörtgen 14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711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1"/>
          <a:stretch/>
        </p:blipFill>
        <p:spPr>
          <a:xfrm>
            <a:off x="1946189" y="855876"/>
            <a:ext cx="8232301" cy="5205225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76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89" y="1351467"/>
            <a:ext cx="9663301" cy="4345140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847528" y="332657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DESCRIPTIVE, PREDICTIVE, PRESCRIPTIVE</a:t>
            </a:r>
          </a:p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İNSAN KATKISI</a:t>
            </a:r>
          </a:p>
        </p:txBody>
      </p:sp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9" name="Grup 8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0" name="Resim 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1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3" name="Dikdörtgen 12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5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95129" y="311752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308101" y="1029709"/>
            <a:ext cx="10382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tr-TR" dirty="0"/>
              <a:t>Veri madenciliği, büyük veri setleri içinde ilk bakışta fark edilmeyen örüntü ve ilişkileri bulma sürecidir. </a:t>
            </a:r>
          </a:p>
          <a:p>
            <a:pPr lvl="1">
              <a:lnSpc>
                <a:spcPct val="150000"/>
              </a:lnSpc>
            </a:pPr>
            <a:r>
              <a:rPr lang="tr-TR" dirty="0"/>
              <a:t>Bu örüntü ve ilişkilerin bir faydası, anlamı veya sebebi olmalı ve bir probleme çözüm bulmalıdır.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7" y="2147776"/>
            <a:ext cx="6372200" cy="3584363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1" name="Dikdörtgen 10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2" name="Grup 11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3" name="Resim 1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4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0" name="Metin kutusu 9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Grup 14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6" name="Dikdörtgen 15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35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535407" y="290241"/>
            <a:ext cx="8429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MADENCİLİĞİ SÜRECİ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7" y="813461"/>
            <a:ext cx="6365223" cy="5285446"/>
          </a:xfrm>
          <a:prstGeom prst="rect">
            <a:avLst/>
          </a:prstGeom>
        </p:spPr>
      </p:pic>
      <p:cxnSp>
        <p:nvCxnSpPr>
          <p:cNvPr id="4" name="Düz Bağlayıcı 3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6" name="Grup 5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8" name="Dikdörtgen 7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Metin kutusu 6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up 12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4" name="Dikdörtgen 13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67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76301" y="250767"/>
            <a:ext cx="101501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VERİ BİLİMİ PROGRAMLAMA DİLİ&amp;FRAMEWORK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08721"/>
            <a:ext cx="1923810" cy="165714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7" y="908721"/>
            <a:ext cx="2455027" cy="165714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14" y="2548728"/>
            <a:ext cx="4238660" cy="188384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41" y="947513"/>
            <a:ext cx="2694282" cy="219752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99" y="2590940"/>
            <a:ext cx="1060616" cy="1304436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797" y="3212977"/>
            <a:ext cx="1994785" cy="133704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54" y="512378"/>
            <a:ext cx="1433106" cy="143310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61" y="4448925"/>
            <a:ext cx="4880008" cy="1617044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76" y="4550021"/>
            <a:ext cx="1594718" cy="1594718"/>
          </a:xfrm>
          <a:prstGeom prst="rect">
            <a:avLst/>
          </a:prstGeom>
        </p:spPr>
      </p:pic>
      <p:cxnSp>
        <p:nvCxnSpPr>
          <p:cNvPr id="15" name="Düz Bağlayıcı 1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 1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7" name="Grup 1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9" name="Dikdörtgen 1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20" name="Grup 1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21" name="Resim 20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2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8" name="Metin kutusu 1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Grup 22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24" name="Dikdörtgen 23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00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51" y="1351466"/>
            <a:ext cx="6840760" cy="454938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 9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1" name="Grup 10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8" name="Dikdörtgen 17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5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65" y="1268761"/>
            <a:ext cx="6660335" cy="4320835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 9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1" name="Grup 10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8" name="Dikdörtgen 17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7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57" y="1772999"/>
            <a:ext cx="5458543" cy="4140114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3777484" y="1267577"/>
            <a:ext cx="5325288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800" dirty="0">
                <a:latin typeface="Arial" panose="020B0604020202020204" pitchFamily="34" charset="0"/>
                <a:cs typeface="Arial" panose="020B0604020202020204" pitchFamily="34" charset="0"/>
              </a:rPr>
              <a:t>Makine Öğrenmesi Yeraltında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up 17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9" name="Dikdörtgen 18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2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9" y="188640"/>
            <a:ext cx="8429625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MAKİNE ÖĞRENMESİ KATEGORİZASYON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23392" y="1404640"/>
            <a:ext cx="547260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Learning (Denetimli Öğrenme)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Regresyon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Sınıflandırma</a:t>
            </a:r>
          </a:p>
          <a:p>
            <a:pPr lvl="5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Karar Ağaçları</a:t>
            </a:r>
          </a:p>
          <a:p>
            <a:pPr lvl="5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Forests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Lojistik Regresyon</a:t>
            </a:r>
          </a:p>
          <a:p>
            <a:pPr lvl="5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En Yakın Komşu</a:t>
            </a:r>
          </a:p>
          <a:p>
            <a:pPr lvl="5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Learning (Pekiştirmeli Öğrenme)</a:t>
            </a:r>
          </a:p>
          <a:p>
            <a:pPr lvl="4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Markov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Learning (Derin Öğrenme)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Yapay Sinir Ağları (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Networks)</a:t>
            </a:r>
          </a:p>
          <a:p>
            <a:pPr lvl="5">
              <a:lnSpc>
                <a:spcPct val="150000"/>
              </a:lnSpc>
            </a:pP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4516513" y="1408205"/>
            <a:ext cx="576064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3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Learning (Denetimsiz Öğrenme)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Kümeleme</a:t>
            </a:r>
          </a:p>
          <a:p>
            <a:pPr lvl="5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Hiyerarşik (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Dendogram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)	</a:t>
            </a: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Self-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organizing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Maps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>
              <a:lnSpc>
                <a:spcPct val="150000"/>
              </a:lnSpc>
            </a:pP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Apriori (Birliktelik Kuralı)</a:t>
            </a:r>
          </a:p>
          <a:p>
            <a:pPr lvl="4">
              <a:lnSpc>
                <a:spcPct val="150000"/>
              </a:lnSpc>
            </a:pPr>
            <a:r>
              <a:rPr lang="tr-TR" sz="1400" dirty="0" err="1"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 Component Analysis (Temel     Bileşenler Analizi)</a:t>
            </a:r>
          </a:p>
          <a:p>
            <a:pPr lvl="3">
              <a:lnSpc>
                <a:spcPct val="150000"/>
              </a:lnSpc>
            </a:pP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8" name="Grup 7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1" name="Dikdörtgen 10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2" name="Grup 11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3" name="Resim 12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4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0" name="Metin kutusu 9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Grup 14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6" name="Dikdörtgen 15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7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1" y="1286763"/>
            <a:ext cx="6456259" cy="4754386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670359" y="4976138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Sahtecilik Tespiti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up 17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9" name="Dikdörtgen 18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80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2028383"/>
            <a:ext cx="8572500" cy="38100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938103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Kişiselleştirilmiş E Ticaret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up 17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9" name="Dikdörtgen 18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15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36"/>
          <a:stretch/>
        </p:blipFill>
        <p:spPr>
          <a:xfrm>
            <a:off x="2792308" y="1419705"/>
            <a:ext cx="3671992" cy="4419989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7418175" y="3145426"/>
            <a:ext cx="1907704" cy="89255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tr-TR" sz="2600" b="1" dirty="0">
                <a:latin typeface="Arial" panose="020B0604020202020204" pitchFamily="34" charset="0"/>
                <a:cs typeface="Arial" panose="020B0604020202020204" pitchFamily="34" charset="0"/>
              </a:rPr>
              <a:t> Analizi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up 17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9" name="Dikdörtgen 18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05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11"/>
          <a:stretch/>
        </p:blipFill>
        <p:spPr>
          <a:xfrm>
            <a:off x="2279577" y="1825896"/>
            <a:ext cx="7241747" cy="366498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3647728" y="1391874"/>
            <a:ext cx="424847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Operasyonel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Etkinliği Arttırma</a:t>
            </a:r>
          </a:p>
        </p:txBody>
      </p:sp>
      <p:cxnSp>
        <p:nvCxnSpPr>
          <p:cNvPr id="6" name="Düz Bağlayıcı 5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 7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0" name="Grup 9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8" name="Dikdörtgen 17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10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76" y="1242244"/>
            <a:ext cx="7874000" cy="48260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7896200" y="5679570"/>
            <a:ext cx="172819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Ses tanıma</a:t>
            </a:r>
          </a:p>
        </p:txBody>
      </p:sp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 9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1" name="Grup 10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8" name="Dikdörtgen 17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79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847528" y="332656"/>
            <a:ext cx="84296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36" y="1684771"/>
            <a:ext cx="7620000" cy="4000500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 9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1" name="Grup 10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3" name="Dikdörtgen 12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4" name="Grup 13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5" name="Resim 1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6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2" name="Metin kutusu 11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up 16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8" name="Dikdörtgen 17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2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004403" y="288786"/>
            <a:ext cx="1011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7" y="812006"/>
            <a:ext cx="7884368" cy="5256245"/>
          </a:xfrm>
          <a:prstGeom prst="rect">
            <a:avLst/>
          </a:prstGeom>
        </p:spPr>
      </p:pic>
      <p:cxnSp>
        <p:nvCxnSpPr>
          <p:cNvPr id="10" name="Düz Bağlayıcı 9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 10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12" name="Grup 11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4" name="Dikdörtgen 13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5" name="Grup 14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6" name="Resim 1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7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3" name="Metin kutusu 12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up 17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9" name="Dikdörtgen 18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80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954211" y="263261"/>
            <a:ext cx="10484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VE BÜYÜK VER</a:t>
            </a:r>
            <a:r>
              <a:rPr lang="tr-TR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İ</a:t>
            </a:r>
            <a:r>
              <a:rPr lang="sv-SE" sz="28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ÖRNEK UYGULAMALARI</a:t>
            </a:r>
          </a:p>
        </p:txBody>
      </p:sp>
      <p:sp>
        <p:nvSpPr>
          <p:cNvPr id="4" name="Dikdörtgen 3"/>
          <p:cNvSpPr/>
          <p:nvPr/>
        </p:nvSpPr>
        <p:spPr>
          <a:xfrm>
            <a:off x="2425936" y="1268761"/>
            <a:ext cx="7272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2063552" y="165905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sp>
        <p:nvSpPr>
          <p:cNvPr id="7" name="Dikdörtgen 6"/>
          <p:cNvSpPr/>
          <p:nvPr/>
        </p:nvSpPr>
        <p:spPr>
          <a:xfrm>
            <a:off x="2051865" y="365839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Lato"/>
              </a:rPr>
              <a:t> 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7" y="3391666"/>
            <a:ext cx="8697539" cy="328658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898521"/>
            <a:ext cx="3739718" cy="24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639617" y="335888"/>
            <a:ext cx="763753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ÖĞRENMEDE ÖZELLİK SEÇİMİ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1196752"/>
            <a:ext cx="8412427" cy="50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639617" y="335888"/>
            <a:ext cx="763753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</a:pPr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ÖĞRENMEDE ÖZELLİK SEÇİMİ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273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2639617" y="335887"/>
            <a:ext cx="76375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SUPERVISED LEARNING (DENETİMLİ ÖĞRENME)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8" y="2003161"/>
            <a:ext cx="2426803" cy="168966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231904" y="5157193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latin typeface="Blackadder ITC" panose="04020505051007020D02" pitchFamily="82" charset="0"/>
              </a:rPr>
              <a:t>B</a:t>
            </a:r>
          </a:p>
        </p:txBody>
      </p:sp>
      <p:sp>
        <p:nvSpPr>
          <p:cNvPr id="6" name="Sağ Ok 5"/>
          <p:cNvSpPr/>
          <p:nvPr/>
        </p:nvSpPr>
        <p:spPr>
          <a:xfrm>
            <a:off x="3802501" y="2523955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1683145"/>
            <a:ext cx="1800200" cy="232969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6"/>
          <a:stretch/>
        </p:blipFill>
        <p:spPr>
          <a:xfrm>
            <a:off x="1958777" y="4293097"/>
            <a:ext cx="1800200" cy="2329695"/>
          </a:xfrm>
          <a:prstGeom prst="rect">
            <a:avLst/>
          </a:prstGeom>
        </p:spPr>
      </p:pic>
      <p:sp>
        <p:nvSpPr>
          <p:cNvPr id="9" name="Sağ Ok 8"/>
          <p:cNvSpPr/>
          <p:nvPr/>
        </p:nvSpPr>
        <p:spPr>
          <a:xfrm>
            <a:off x="3935760" y="5393727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Sağ Ok 9"/>
          <p:cNvSpPr/>
          <p:nvPr/>
        </p:nvSpPr>
        <p:spPr>
          <a:xfrm>
            <a:off x="6785489" y="5393726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/>
          <p:cNvSpPr txBox="1"/>
          <p:nvPr/>
        </p:nvSpPr>
        <p:spPr>
          <a:xfrm>
            <a:off x="8393832" y="5056044"/>
            <a:ext cx="864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2" name="Sağ Ok 11"/>
          <p:cNvSpPr/>
          <p:nvPr/>
        </p:nvSpPr>
        <p:spPr>
          <a:xfrm>
            <a:off x="7450676" y="2470489"/>
            <a:ext cx="1008112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/>
          <p:cNvSpPr txBox="1"/>
          <p:nvPr/>
        </p:nvSpPr>
        <p:spPr>
          <a:xfrm>
            <a:off x="8657385" y="2470490"/>
            <a:ext cx="1441336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sp>
        <p:nvSpPr>
          <p:cNvPr id="14" name="Metin kutusu 13"/>
          <p:cNvSpPr txBox="1"/>
          <p:nvPr/>
        </p:nvSpPr>
        <p:spPr>
          <a:xfrm>
            <a:off x="5663952" y="4346082"/>
            <a:ext cx="432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330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t="17682" b="13356"/>
          <a:stretch/>
        </p:blipFill>
        <p:spPr>
          <a:xfrm>
            <a:off x="2423592" y="2276872"/>
            <a:ext cx="7941196" cy="2808312"/>
          </a:xfrm>
          <a:prstGeom prst="rect">
            <a:avLst/>
          </a:prstGeom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7979" y="404664"/>
            <a:ext cx="87531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UNSUPERVISED LEARNING (DENETİMSİZ ÖĞRENME)</a:t>
            </a:r>
          </a:p>
        </p:txBody>
      </p:sp>
      <p:cxnSp>
        <p:nvCxnSpPr>
          <p:cNvPr id="5" name="Düz Bağlayıcı 4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 5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7" name="Grup 6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9" name="Dikdörtgen 8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0" name="Grup 9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1" name="Resim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2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8" name="Metin kutusu 7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Grup 12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4" name="Dikdörtgen 13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5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2999656" y="332657"/>
            <a:ext cx="57961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algn="ctr"/>
            <a:r>
              <a:rPr lang="tr-TR" sz="3600" b="1" dirty="0">
                <a:solidFill>
                  <a:srgbClr val="CD1F26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KARŞILAŞTIRMA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3" y="1124745"/>
            <a:ext cx="8533337" cy="3678385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2999656" y="501044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X</a:t>
            </a:r>
            <a:r>
              <a:rPr lang="tr-TR" baseline="-25000" dirty="0"/>
              <a:t>1</a:t>
            </a:r>
            <a:r>
              <a:rPr lang="tr-TR" dirty="0"/>
              <a:t>: Toplam gelir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3001153" y="5398873"/>
            <a:ext cx="323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X</a:t>
            </a:r>
            <a:r>
              <a:rPr lang="tr-TR" baseline="-25000" dirty="0"/>
              <a:t>2</a:t>
            </a:r>
            <a:r>
              <a:rPr lang="tr-TR" dirty="0"/>
              <a:t>: Otomobil için ayırdığı bütçe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2999657" y="5787287"/>
            <a:ext cx="406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Hedef: D </a:t>
            </a:r>
            <a:r>
              <a:rPr lang="tr-TR" dirty="0" err="1"/>
              <a:t>Segmentinde</a:t>
            </a:r>
            <a:r>
              <a:rPr lang="tr-TR" dirty="0"/>
              <a:t> otomobil alır mı?</a:t>
            </a:r>
          </a:p>
        </p:txBody>
      </p:sp>
      <p:cxnSp>
        <p:nvCxnSpPr>
          <p:cNvPr id="7" name="Düz Bağlayıcı 6"/>
          <p:cNvCxnSpPr/>
          <p:nvPr/>
        </p:nvCxnSpPr>
        <p:spPr>
          <a:xfrm>
            <a:off x="228596" y="6166763"/>
            <a:ext cx="11768671" cy="0"/>
          </a:xfrm>
          <a:prstGeom prst="line">
            <a:avLst/>
          </a:prstGeom>
          <a:ln w="101600" cmpd="thickThin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 7"/>
          <p:cNvGrpSpPr/>
          <p:nvPr/>
        </p:nvGrpSpPr>
        <p:grpSpPr>
          <a:xfrm>
            <a:off x="228596" y="6231467"/>
            <a:ext cx="3041654" cy="492576"/>
            <a:chOff x="228596" y="6231467"/>
            <a:chExt cx="3041654" cy="492576"/>
          </a:xfrm>
        </p:grpSpPr>
        <p:grpSp>
          <p:nvGrpSpPr>
            <p:cNvPr id="9" name="Grup 8"/>
            <p:cNvGrpSpPr/>
            <p:nvPr/>
          </p:nvGrpSpPr>
          <p:grpSpPr>
            <a:xfrm>
              <a:off x="228596" y="6231467"/>
              <a:ext cx="2802471" cy="457084"/>
              <a:chOff x="127000" y="5901146"/>
              <a:chExt cx="5156200" cy="838200"/>
            </a:xfrm>
          </p:grpSpPr>
          <p:sp>
            <p:nvSpPr>
              <p:cNvPr id="11" name="Dikdörtgen 10"/>
              <p:cNvSpPr/>
              <p:nvPr/>
            </p:nvSpPr>
            <p:spPr>
              <a:xfrm>
                <a:off x="127000" y="5901146"/>
                <a:ext cx="5156200" cy="838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12" name="Grup 11"/>
              <p:cNvGrpSpPr/>
              <p:nvPr/>
            </p:nvGrpSpPr>
            <p:grpSpPr>
              <a:xfrm>
                <a:off x="211667" y="6019800"/>
                <a:ext cx="5012266" cy="605115"/>
                <a:chOff x="211667" y="6019800"/>
                <a:chExt cx="5012266" cy="605115"/>
              </a:xfrm>
            </p:grpSpPr>
            <p:pic>
              <p:nvPicPr>
                <p:cNvPr id="13" name="Resim 12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387" t="8319" r="18355" b="50150"/>
                <a:stretch/>
              </p:blipFill>
              <p:spPr>
                <a:xfrm>
                  <a:off x="211667" y="6019800"/>
                  <a:ext cx="1072095" cy="600892"/>
                </a:xfrm>
                <a:prstGeom prst="rect">
                  <a:avLst/>
                </a:prstGeom>
              </p:spPr>
            </p:pic>
            <p:sp>
              <p:nvSpPr>
                <p:cNvPr id="14" name="Unvan 1"/>
                <p:cNvSpPr txBox="1">
                  <a:spLocks/>
                </p:cNvSpPr>
                <p:nvPr/>
              </p:nvSpPr>
              <p:spPr>
                <a:xfrm>
                  <a:off x="1283763" y="6024023"/>
                  <a:ext cx="3940170" cy="60089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tr-TR" sz="2000" dirty="0" smtClean="0">
                      <a:solidFill>
                        <a:srgbClr val="CB171F"/>
                      </a:solidFill>
                      <a:latin typeface="Constantia" panose="02030602050306030303" pitchFamily="18" charset="0"/>
                      <a:ea typeface="Verdana" panose="020B0604030504040204" pitchFamily="34" charset="0"/>
                      <a:cs typeface="Arial" panose="020B0604020202020204" pitchFamily="34" charset="0"/>
                    </a:rPr>
                    <a:t>Veri Bilimi Okulu</a:t>
                  </a:r>
                  <a:endParaRPr lang="en-US" sz="2000" dirty="0">
                    <a:solidFill>
                      <a:srgbClr val="CB171F"/>
                    </a:solidFill>
                    <a:latin typeface="Constantia" panose="02030602050306030303" pitchFamily="18" charset="0"/>
                    <a:ea typeface="Verdana" panose="020B060403050404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0" name="Metin kutusu 9"/>
            <p:cNvSpPr txBox="1"/>
            <p:nvPr/>
          </p:nvSpPr>
          <p:spPr>
            <a:xfrm>
              <a:off x="1582782" y="6493211"/>
              <a:ext cx="16874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rgbClr val="0B8043"/>
                  </a:solidFill>
                </a:rPr>
                <a:t>https:</a:t>
              </a:r>
              <a:r>
                <a:rPr lang="en-US" sz="900" dirty="0" smtClean="0">
                  <a:solidFill>
                    <a:schemeClr val="bg1">
                      <a:lumMod val="50000"/>
                    </a:schemeClr>
                  </a:solidFill>
                </a:rPr>
                <a:t>//www.veribilimi.co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Grup 14"/>
          <p:cNvGrpSpPr/>
          <p:nvPr/>
        </p:nvGrpSpPr>
        <p:grpSpPr>
          <a:xfrm>
            <a:off x="9194796" y="6231467"/>
            <a:ext cx="2802471" cy="457084"/>
            <a:chOff x="184993" y="5905369"/>
            <a:chExt cx="5156200" cy="838200"/>
          </a:xfrm>
        </p:grpSpPr>
        <p:sp>
          <p:nvSpPr>
            <p:cNvPr id="16" name="Dikdörtgen 15"/>
            <p:cNvSpPr/>
            <p:nvPr/>
          </p:nvSpPr>
          <p:spPr>
            <a:xfrm>
              <a:off x="184993" y="5905369"/>
              <a:ext cx="5156200" cy="838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Unvan 1"/>
            <p:cNvSpPr txBox="1">
              <a:spLocks/>
            </p:cNvSpPr>
            <p:nvPr/>
          </p:nvSpPr>
          <p:spPr>
            <a:xfrm>
              <a:off x="302252" y="6024023"/>
              <a:ext cx="4921678" cy="60089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tr-TR" sz="2000" dirty="0">
                  <a:solidFill>
                    <a:srgbClr val="CB171F"/>
                  </a:solidFill>
                  <a:latin typeface="Constantia" panose="02030602050306030303" pitchFamily="18" charset="0"/>
                  <a:ea typeface="Verdana" panose="020B0604030504040204" pitchFamily="34" charset="0"/>
                  <a:cs typeface="Arial" panose="020B0604020202020204" pitchFamily="34" charset="0"/>
                </a:rPr>
                <a:t>A’dan Z’ye Büyük Veri</a:t>
              </a:r>
              <a:endParaRPr lang="en-US" sz="2000" dirty="0">
                <a:solidFill>
                  <a:srgbClr val="CB171F"/>
                </a:solidFill>
                <a:latin typeface="Constantia" panose="02030602050306030303" pitchFamily="18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92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907</Words>
  <Application>Microsoft Office PowerPoint</Application>
  <PresentationFormat>Geniş ekran</PresentationFormat>
  <Paragraphs>258</Paragraphs>
  <Slides>47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6" baseType="lpstr">
      <vt:lpstr>Arial</vt:lpstr>
      <vt:lpstr>Blackadder ITC</vt:lpstr>
      <vt:lpstr>Calibri</vt:lpstr>
      <vt:lpstr>Calibri Light</vt:lpstr>
      <vt:lpstr>Consolas</vt:lpstr>
      <vt:lpstr>Constantia</vt:lpstr>
      <vt:lpstr>Lato</vt:lpstr>
      <vt:lpstr>Verdana</vt:lpstr>
      <vt:lpstr>Office Teması</vt:lpstr>
      <vt:lpstr>Machine Learning  Giriş</vt:lpstr>
      <vt:lpstr>Spark Stack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Erkan ŞİRİN</dc:creator>
  <cp:lastModifiedBy>Erkan ŞİRİN</cp:lastModifiedBy>
  <cp:revision>84</cp:revision>
  <dcterms:created xsi:type="dcterms:W3CDTF">2018-03-04T09:30:49Z</dcterms:created>
  <dcterms:modified xsi:type="dcterms:W3CDTF">2018-04-15T22:14:02Z</dcterms:modified>
</cp:coreProperties>
</file>